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7" r:id="rId2"/>
    <p:sldId id="292" r:id="rId3"/>
    <p:sldId id="290" r:id="rId4"/>
    <p:sldId id="284" r:id="rId5"/>
    <p:sldId id="272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8DC41-D3CC-4D38-B9D6-1C5F940AF525}" v="171" dt="2026-06-23T08:35:59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86483" autoAdjust="0"/>
  </p:normalViewPr>
  <p:slideViewPr>
    <p:cSldViewPr snapToGrid="0" showGuides="1">
      <p:cViewPr varScale="1">
        <p:scale>
          <a:sx n="102" d="100"/>
          <a:sy n="102" d="100"/>
        </p:scale>
        <p:origin x="108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lley Peng" userId="7f3dedafb8764415" providerId="LiveId" clId="{5EC40002-8073-44C4-8981-69CCF5E916CD}"/>
    <pc:docChg chg="undo custSel addSld delSld modSld sldOrd">
      <pc:chgData name="Challey Peng" userId="7f3dedafb8764415" providerId="LiveId" clId="{5EC40002-8073-44C4-8981-69CCF5E916CD}" dt="2026-06-23T08:35:59.522" v="2419"/>
      <pc:docMkLst>
        <pc:docMk/>
      </pc:docMkLst>
      <pc:sldChg chg="modSp mod">
        <pc:chgData name="Challey Peng" userId="7f3dedafb8764415" providerId="LiveId" clId="{5EC40002-8073-44C4-8981-69CCF5E916CD}" dt="2026-06-23T08:34:27.752" v="2400" actId="6549"/>
        <pc:sldMkLst>
          <pc:docMk/>
          <pc:sldMk cId="2772869123" sldId="257"/>
        </pc:sldMkLst>
        <pc:spChg chg="mod">
          <ac:chgData name="Challey Peng" userId="7f3dedafb8764415" providerId="LiveId" clId="{5EC40002-8073-44C4-8981-69CCF5E916CD}" dt="2026-06-23T08:34:27.752" v="2400" actId="6549"/>
          <ac:spMkLst>
            <pc:docMk/>
            <pc:sldMk cId="2772869123" sldId="257"/>
            <ac:spMk id="5" creationId="{00000000-0000-0000-0000-000000000000}"/>
          </ac:spMkLst>
        </pc:spChg>
      </pc:sldChg>
      <pc:sldChg chg="ord">
        <pc:chgData name="Challey Peng" userId="7f3dedafb8764415" providerId="LiveId" clId="{5EC40002-8073-44C4-8981-69CCF5E916CD}" dt="2026-06-23T08:23:24.178" v="1005"/>
        <pc:sldMkLst>
          <pc:docMk/>
          <pc:sldMk cId="658628994" sldId="290"/>
        </pc:sldMkLst>
      </pc:sldChg>
      <pc:sldChg chg="modSp mod ord">
        <pc:chgData name="Challey Peng" userId="7f3dedafb8764415" providerId="LiveId" clId="{5EC40002-8073-44C4-8981-69CCF5E916CD}" dt="2026-06-23T08:35:59.522" v="2419"/>
        <pc:sldMkLst>
          <pc:docMk/>
          <pc:sldMk cId="2662237826" sldId="292"/>
        </pc:sldMkLst>
        <pc:spChg chg="mod">
          <ac:chgData name="Challey Peng" userId="7f3dedafb8764415" providerId="LiveId" clId="{5EC40002-8073-44C4-8981-69CCF5E916CD}" dt="2026-06-23T08:34:50.827" v="2403" actId="1076"/>
          <ac:spMkLst>
            <pc:docMk/>
            <pc:sldMk cId="2662237826" sldId="292"/>
            <ac:spMk id="3" creationId="{026194E2-7E86-7286-B3A4-1B2AE81BB6A0}"/>
          </ac:spMkLst>
        </pc:spChg>
        <pc:spChg chg="mod">
          <ac:chgData name="Challey Peng" userId="7f3dedafb8764415" providerId="LiveId" clId="{5EC40002-8073-44C4-8981-69CCF5E916CD}" dt="2026-06-23T08:35:59.522" v="2419"/>
          <ac:spMkLst>
            <pc:docMk/>
            <pc:sldMk cId="2662237826" sldId="292"/>
            <ac:spMk id="4" creationId="{50569B75-964C-9B2D-6477-D4C638232C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A9E8B-8668-4EE9-81CF-39121E276770}" type="datetimeFigureOut">
              <a:rPr lang="zh-CN" altLang="en-US" smtClean="0"/>
              <a:t>2026/6/23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89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B3FBC0CB-1080-C804-EFE6-B652BF2858B4}"/>
              </a:ext>
            </a:extLst>
          </p:cNvPr>
          <p:cNvGrpSpPr/>
          <p:nvPr/>
        </p:nvGrpSpPr>
        <p:grpSpPr>
          <a:xfrm>
            <a:off x="0" y="0"/>
            <a:ext cx="12192000" cy="6861175"/>
            <a:chOff x="0" y="0"/>
            <a:chExt cx="12192000" cy="6861175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90BECD7-7F6E-B559-DA01-2E6F7F663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175"/>
              <a:ext cx="7253288" cy="6858000"/>
            </a:xfrm>
            <a:custGeom>
              <a:avLst/>
              <a:gdLst>
                <a:gd name="T0" fmla="*/ 0 w 2291"/>
                <a:gd name="T1" fmla="*/ 2166 h 2166"/>
                <a:gd name="T2" fmla="*/ 1735 w 2291"/>
                <a:gd name="T3" fmla="*/ 2166 h 2166"/>
                <a:gd name="T4" fmla="*/ 2291 w 2291"/>
                <a:gd name="T5" fmla="*/ 953 h 2166"/>
                <a:gd name="T6" fmla="*/ 1976 w 2291"/>
                <a:gd name="T7" fmla="*/ 0 h 2166"/>
                <a:gd name="T8" fmla="*/ 0 w 2291"/>
                <a:gd name="T9" fmla="*/ 0 h 2166"/>
                <a:gd name="T10" fmla="*/ 0 w 2291"/>
                <a:gd name="T11" fmla="*/ 2166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1" h="2166">
                  <a:moveTo>
                    <a:pt x="0" y="2166"/>
                  </a:moveTo>
                  <a:cubicBezTo>
                    <a:pt x="1735" y="2166"/>
                    <a:pt x="1735" y="2166"/>
                    <a:pt x="1735" y="2166"/>
                  </a:cubicBezTo>
                  <a:cubicBezTo>
                    <a:pt x="2075" y="1872"/>
                    <a:pt x="2291" y="1438"/>
                    <a:pt x="2291" y="953"/>
                  </a:cubicBezTo>
                  <a:cubicBezTo>
                    <a:pt x="2291" y="596"/>
                    <a:pt x="2174" y="266"/>
                    <a:pt x="197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FDE5671-C2DE-B6C0-B68A-81CAC0AD7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3175"/>
              <a:ext cx="2206625" cy="6858000"/>
            </a:xfrm>
            <a:custGeom>
              <a:avLst/>
              <a:gdLst>
                <a:gd name="T0" fmla="*/ 697 w 697"/>
                <a:gd name="T1" fmla="*/ 868 h 2166"/>
                <a:gd name="T2" fmla="*/ 441 w 697"/>
                <a:gd name="T3" fmla="*/ 0 h 2166"/>
                <a:gd name="T4" fmla="*/ 241 w 697"/>
                <a:gd name="T5" fmla="*/ 0 h 2166"/>
                <a:gd name="T6" fmla="*/ 556 w 697"/>
                <a:gd name="T7" fmla="*/ 953 h 2166"/>
                <a:gd name="T8" fmla="*/ 0 w 697"/>
                <a:gd name="T9" fmla="*/ 2166 h 2166"/>
                <a:gd name="T10" fmla="*/ 33 w 697"/>
                <a:gd name="T11" fmla="*/ 2166 h 2166"/>
                <a:gd name="T12" fmla="*/ 697 w 697"/>
                <a:gd name="T13" fmla="*/ 868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7" h="2166">
                  <a:moveTo>
                    <a:pt x="697" y="868"/>
                  </a:moveTo>
                  <a:cubicBezTo>
                    <a:pt x="697" y="548"/>
                    <a:pt x="603" y="250"/>
                    <a:pt x="44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439" y="266"/>
                    <a:pt x="556" y="596"/>
                    <a:pt x="556" y="953"/>
                  </a:cubicBezTo>
                  <a:cubicBezTo>
                    <a:pt x="556" y="1438"/>
                    <a:pt x="340" y="1872"/>
                    <a:pt x="0" y="2166"/>
                  </a:cubicBezTo>
                  <a:cubicBezTo>
                    <a:pt x="33" y="2166"/>
                    <a:pt x="33" y="2166"/>
                    <a:pt x="33" y="2166"/>
                  </a:cubicBezTo>
                  <a:cubicBezTo>
                    <a:pt x="435" y="1875"/>
                    <a:pt x="697" y="1402"/>
                    <a:pt x="697" y="8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7CAC495-2C8F-A3F7-1DAE-CB05426D2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44580" r="-381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A543F52-9F22-9BBF-8591-0D4AFF94A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949950" cy="2774871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>
              <a:lnSpc>
                <a:spcPct val="100000"/>
              </a:lnSpc>
              <a:defRPr sz="66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0" y="4000501"/>
            <a:ext cx="5949950" cy="736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399" y="5499179"/>
            <a:ext cx="1701801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9" y="5857101"/>
            <a:ext cx="1701801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en-US" dirty="0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1558068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D10539A-C1C4-6938-E08F-ABBF8809B51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27E2AD-3652-ED88-F70A-AB4CB38FE0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21FF61-D406-0CC5-1220-B0D3CCB8BCF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  <a:t>2026/6/23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224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>
                <a:alpha val="9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055CB3D-0A38-207B-6E8D-39B71B0D17C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551EF1-1798-40CF-9662-42B8B3CB6AA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BE4D23-1D3B-F555-3A18-F2B9FABC4E1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2026/6/23</a:t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grpSp>
        <p:nvGrpSpPr>
          <p:cNvPr id="11" name="Group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2" name="Straight Connector 11"/>
            <p:cNvCxnSpPr>
              <a:cxnSpLocks/>
            </p:cNvCxnSpPr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Freeform: Shape 12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206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35E5405-6259-654D-019C-7A5A026405A5}"/>
              </a:ext>
            </a:extLst>
          </p:cNvPr>
          <p:cNvGrpSpPr/>
          <p:nvPr/>
        </p:nvGrpSpPr>
        <p:grpSpPr>
          <a:xfrm flipH="1">
            <a:off x="0" y="0"/>
            <a:ext cx="12192000" cy="6861175"/>
            <a:chOff x="0" y="0"/>
            <a:chExt cx="12192000" cy="68611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D65440A-A0E9-6B0A-5FCB-0D98CCD1D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175"/>
              <a:ext cx="7253288" cy="6858000"/>
            </a:xfrm>
            <a:custGeom>
              <a:avLst/>
              <a:gdLst>
                <a:gd name="T0" fmla="*/ 0 w 2291"/>
                <a:gd name="T1" fmla="*/ 2166 h 2166"/>
                <a:gd name="T2" fmla="*/ 1735 w 2291"/>
                <a:gd name="T3" fmla="*/ 2166 h 2166"/>
                <a:gd name="T4" fmla="*/ 2291 w 2291"/>
                <a:gd name="T5" fmla="*/ 953 h 2166"/>
                <a:gd name="T6" fmla="*/ 1976 w 2291"/>
                <a:gd name="T7" fmla="*/ 0 h 2166"/>
                <a:gd name="T8" fmla="*/ 0 w 2291"/>
                <a:gd name="T9" fmla="*/ 0 h 2166"/>
                <a:gd name="T10" fmla="*/ 0 w 2291"/>
                <a:gd name="T11" fmla="*/ 2166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1" h="2166">
                  <a:moveTo>
                    <a:pt x="0" y="2166"/>
                  </a:moveTo>
                  <a:cubicBezTo>
                    <a:pt x="1735" y="2166"/>
                    <a:pt x="1735" y="2166"/>
                    <a:pt x="1735" y="2166"/>
                  </a:cubicBezTo>
                  <a:cubicBezTo>
                    <a:pt x="2075" y="1872"/>
                    <a:pt x="2291" y="1438"/>
                    <a:pt x="2291" y="953"/>
                  </a:cubicBezTo>
                  <a:cubicBezTo>
                    <a:pt x="2291" y="596"/>
                    <a:pt x="2174" y="266"/>
                    <a:pt x="197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932D34-9114-EC47-30E7-B1DD1B4F0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3175"/>
              <a:ext cx="2206625" cy="6858000"/>
            </a:xfrm>
            <a:custGeom>
              <a:avLst/>
              <a:gdLst>
                <a:gd name="T0" fmla="*/ 697 w 697"/>
                <a:gd name="T1" fmla="*/ 868 h 2166"/>
                <a:gd name="T2" fmla="*/ 441 w 697"/>
                <a:gd name="T3" fmla="*/ 0 h 2166"/>
                <a:gd name="T4" fmla="*/ 241 w 697"/>
                <a:gd name="T5" fmla="*/ 0 h 2166"/>
                <a:gd name="T6" fmla="*/ 556 w 697"/>
                <a:gd name="T7" fmla="*/ 953 h 2166"/>
                <a:gd name="T8" fmla="*/ 0 w 697"/>
                <a:gd name="T9" fmla="*/ 2166 h 2166"/>
                <a:gd name="T10" fmla="*/ 33 w 697"/>
                <a:gd name="T11" fmla="*/ 2166 h 2166"/>
                <a:gd name="T12" fmla="*/ 697 w 697"/>
                <a:gd name="T13" fmla="*/ 868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7" h="2166">
                  <a:moveTo>
                    <a:pt x="697" y="868"/>
                  </a:moveTo>
                  <a:cubicBezTo>
                    <a:pt x="697" y="548"/>
                    <a:pt x="603" y="250"/>
                    <a:pt x="44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439" y="266"/>
                    <a:pt x="556" y="596"/>
                    <a:pt x="556" y="953"/>
                  </a:cubicBezTo>
                  <a:cubicBezTo>
                    <a:pt x="556" y="1438"/>
                    <a:pt x="340" y="1872"/>
                    <a:pt x="0" y="2166"/>
                  </a:cubicBezTo>
                  <a:cubicBezTo>
                    <a:pt x="33" y="2166"/>
                    <a:pt x="33" y="2166"/>
                    <a:pt x="33" y="2166"/>
                  </a:cubicBezTo>
                  <a:cubicBezTo>
                    <a:pt x="435" y="1875"/>
                    <a:pt x="697" y="1402"/>
                    <a:pt x="697" y="8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55B0C06-22FB-DD77-57BA-5DEAB506E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44580" r="-381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75C495-9F0F-9A4D-B32E-B50F1CF6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805714" y="1089025"/>
            <a:ext cx="5713186" cy="2704553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lnSpc>
                <a:spcPct val="100000"/>
              </a:lnSpc>
              <a:defRPr sz="480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5805714" y="3805433"/>
            <a:ext cx="5713186" cy="75909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  <a:t>2026/6/23</a:t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 dirty="0"/>
              <a:t>OfficePLUS</a:t>
            </a:r>
            <a:endParaRPr lang="zh-CN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96778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D10539A-C1C4-6938-E08F-ABBF8809B51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827E2AD-3652-ED88-F70A-AB4CB38FE0A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21FF61-D406-0CC5-1220-B0D3CCB8BCF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82A54-1ED4-49C6-8154-FC2019FF8FB3}" type="datetime1">
              <a:rPr lang="zh-CN" altLang="en-US" smtClean="0"/>
              <a:t>2026/6/23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f-ZA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729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  <a:t>2026/6/23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4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FD23E52-005C-5B24-815A-52E0A7963458}"/>
              </a:ext>
            </a:extLst>
          </p:cNvPr>
          <p:cNvGrpSpPr/>
          <p:nvPr/>
        </p:nvGrpSpPr>
        <p:grpSpPr>
          <a:xfrm>
            <a:off x="0" y="0"/>
            <a:ext cx="12192000" cy="6861175"/>
            <a:chOff x="0" y="0"/>
            <a:chExt cx="12192000" cy="68611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D513B11-1322-E239-9C71-C9640A1DB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175"/>
              <a:ext cx="7253288" cy="6858000"/>
            </a:xfrm>
            <a:custGeom>
              <a:avLst/>
              <a:gdLst>
                <a:gd name="T0" fmla="*/ 0 w 2291"/>
                <a:gd name="T1" fmla="*/ 2166 h 2166"/>
                <a:gd name="T2" fmla="*/ 1735 w 2291"/>
                <a:gd name="T3" fmla="*/ 2166 h 2166"/>
                <a:gd name="T4" fmla="*/ 2291 w 2291"/>
                <a:gd name="T5" fmla="*/ 953 h 2166"/>
                <a:gd name="T6" fmla="*/ 1976 w 2291"/>
                <a:gd name="T7" fmla="*/ 0 h 2166"/>
                <a:gd name="T8" fmla="*/ 0 w 2291"/>
                <a:gd name="T9" fmla="*/ 0 h 2166"/>
                <a:gd name="T10" fmla="*/ 0 w 2291"/>
                <a:gd name="T11" fmla="*/ 2166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1" h="2166">
                  <a:moveTo>
                    <a:pt x="0" y="2166"/>
                  </a:moveTo>
                  <a:cubicBezTo>
                    <a:pt x="1735" y="2166"/>
                    <a:pt x="1735" y="2166"/>
                    <a:pt x="1735" y="2166"/>
                  </a:cubicBezTo>
                  <a:cubicBezTo>
                    <a:pt x="2075" y="1872"/>
                    <a:pt x="2291" y="1438"/>
                    <a:pt x="2291" y="953"/>
                  </a:cubicBezTo>
                  <a:cubicBezTo>
                    <a:pt x="2291" y="596"/>
                    <a:pt x="2174" y="266"/>
                    <a:pt x="197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D9822FB-9469-2B0B-0320-4602B8E76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450" y="3175"/>
              <a:ext cx="2206625" cy="6858000"/>
            </a:xfrm>
            <a:custGeom>
              <a:avLst/>
              <a:gdLst>
                <a:gd name="T0" fmla="*/ 697 w 697"/>
                <a:gd name="T1" fmla="*/ 868 h 2166"/>
                <a:gd name="T2" fmla="*/ 441 w 697"/>
                <a:gd name="T3" fmla="*/ 0 h 2166"/>
                <a:gd name="T4" fmla="*/ 241 w 697"/>
                <a:gd name="T5" fmla="*/ 0 h 2166"/>
                <a:gd name="T6" fmla="*/ 556 w 697"/>
                <a:gd name="T7" fmla="*/ 953 h 2166"/>
                <a:gd name="T8" fmla="*/ 0 w 697"/>
                <a:gd name="T9" fmla="*/ 2166 h 2166"/>
                <a:gd name="T10" fmla="*/ 33 w 697"/>
                <a:gd name="T11" fmla="*/ 2166 h 2166"/>
                <a:gd name="T12" fmla="*/ 697 w 697"/>
                <a:gd name="T13" fmla="*/ 868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7" h="2166">
                  <a:moveTo>
                    <a:pt x="697" y="868"/>
                  </a:moveTo>
                  <a:cubicBezTo>
                    <a:pt x="697" y="548"/>
                    <a:pt x="603" y="250"/>
                    <a:pt x="441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439" y="266"/>
                    <a:pt x="556" y="596"/>
                    <a:pt x="556" y="953"/>
                  </a:cubicBezTo>
                  <a:cubicBezTo>
                    <a:pt x="556" y="1438"/>
                    <a:pt x="340" y="1872"/>
                    <a:pt x="0" y="2166"/>
                  </a:cubicBezTo>
                  <a:cubicBezTo>
                    <a:pt x="33" y="2166"/>
                    <a:pt x="33" y="2166"/>
                    <a:pt x="33" y="2166"/>
                  </a:cubicBezTo>
                  <a:cubicBezTo>
                    <a:pt x="435" y="1875"/>
                    <a:pt x="697" y="1402"/>
                    <a:pt x="697" y="86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ABFE4F-D3C3-7C6C-C9B8-1A3F125EB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44580" r="-381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7CFB276-2BE8-0652-A92B-814DF0D45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0" y="0"/>
              <a:ext cx="6699250" cy="6858000"/>
            </a:xfrm>
            <a:custGeom>
              <a:avLst/>
              <a:gdLst>
                <a:gd name="connsiteX0" fmla="*/ 0 w 6699250"/>
                <a:gd name="connsiteY0" fmla="*/ 0 h 6858000"/>
                <a:gd name="connsiteX1" fmla="*/ 6699250 w 6699250"/>
                <a:gd name="connsiteY1" fmla="*/ 0 h 6858000"/>
                <a:gd name="connsiteX2" fmla="*/ 6699250 w 6699250"/>
                <a:gd name="connsiteY2" fmla="*/ 6858000 h 6858000"/>
                <a:gd name="connsiteX3" fmla="*/ 108605 w 6699250"/>
                <a:gd name="connsiteY3" fmla="*/ 6858000 h 6858000"/>
                <a:gd name="connsiteX4" fmla="*/ 337816 w 6699250"/>
                <a:gd name="connsiteY4" fmla="*/ 6681760 h 6858000"/>
                <a:gd name="connsiteX5" fmla="*/ 2206625 w 6699250"/>
                <a:gd name="connsiteY5" fmla="*/ 2751441 h 6858000"/>
                <a:gd name="connsiteX6" fmla="*/ 1396157 w 6699250"/>
                <a:gd name="connsiteY6" fmla="*/ 3175 h 6858000"/>
                <a:gd name="connsiteX7" fmla="*/ 764216 w 6699250"/>
                <a:gd name="connsiteY7" fmla="*/ 3175 h 6858000"/>
                <a:gd name="connsiteX8" fmla="*/ 763251 w 6699250"/>
                <a:gd name="connsiteY8" fmla="*/ 3175 h 6858000"/>
                <a:gd name="connsiteX9" fmla="*/ 762980 w 6699250"/>
                <a:gd name="connsiteY9" fmla="*/ 3175 h 6858000"/>
                <a:gd name="connsiteX10" fmla="*/ 474559 w 6699250"/>
                <a:gd name="connsiteY10" fmla="*/ 3175 h 6858000"/>
                <a:gd name="connsiteX11" fmla="*/ 199189 w 6699250"/>
                <a:gd name="connsiteY11" fmla="*/ 3175 h 6858000"/>
                <a:gd name="connsiteX12" fmla="*/ 0 w 6699250"/>
                <a:gd name="connsiteY12" fmla="*/ 317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9250" h="6858000">
                  <a:moveTo>
                    <a:pt x="0" y="0"/>
                  </a:moveTo>
                  <a:lnTo>
                    <a:pt x="6699250" y="0"/>
                  </a:lnTo>
                  <a:lnTo>
                    <a:pt x="6699250" y="6858000"/>
                  </a:lnTo>
                  <a:lnTo>
                    <a:pt x="108605" y="6858000"/>
                  </a:lnTo>
                  <a:lnTo>
                    <a:pt x="337816" y="6681760"/>
                  </a:lnTo>
                  <a:cubicBezTo>
                    <a:pt x="1477605" y="5751854"/>
                    <a:pt x="2206625" y="4336523"/>
                    <a:pt x="2206625" y="2751441"/>
                  </a:cubicBezTo>
                  <a:cubicBezTo>
                    <a:pt x="2206625" y="1738256"/>
                    <a:pt x="1909032" y="794726"/>
                    <a:pt x="1396157" y="3175"/>
                  </a:cubicBezTo>
                  <a:cubicBezTo>
                    <a:pt x="842127" y="3175"/>
                    <a:pt x="772873" y="3175"/>
                    <a:pt x="764216" y="3175"/>
                  </a:cubicBezTo>
                  <a:lnTo>
                    <a:pt x="763251" y="3175"/>
                  </a:lnTo>
                  <a:lnTo>
                    <a:pt x="762980" y="3175"/>
                  </a:lnTo>
                  <a:lnTo>
                    <a:pt x="474559" y="3175"/>
                  </a:lnTo>
                  <a:cubicBezTo>
                    <a:pt x="381320" y="3175"/>
                    <a:pt x="289538" y="3175"/>
                    <a:pt x="199189" y="3175"/>
                  </a:cubicBezTo>
                  <a:lnTo>
                    <a:pt x="0" y="3175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089026"/>
            <a:ext cx="5656287" cy="28479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72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1" y="5857100"/>
            <a:ext cx="1698670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5491975"/>
            <a:ext cx="1698670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1323100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4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</a:t>
            </a:r>
            <a:r>
              <a:rPr lang="en-US" altLang="zh-CN" dirty="0"/>
              <a:t>add text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EBC5-1D0D-411D-9EE3-C6F41EFD080C}" type="datetime1">
              <a:rPr lang="zh-CN" altLang="en-US" smtClean="0"/>
              <a:t>2026/6/23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wd=%E6%97%A0%E4%BA%BA%E6%9C%BA%E5%BD%AD%E8%8C%82%E6%A0%B9&amp;rsv_spt=1&amp;rsv_iqid=0xe5ec2d9a00634e80&amp;issp=1&amp;f=8&amp;rsv_bp=1&amp;rsv_idx=2&amp;ie=utf-8&amp;tn=se_chromebtn&amp;rsv_dl=tb&amp;rsv_enter=1&amp;rsv_sug3=43&amp;rsv_sug1=36&amp;rsv_sug7=100&amp;rsv_sug2=0&amp;rsv_btype=t&amp;inputT=10302&amp;rsv_sug4=10303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r>
              <a:rPr lang="zh-CN" altLang="en-US" sz="5000" b="0" dirty="0"/>
              <a:t>学会AI，</a:t>
            </a:r>
            <a:br>
              <a:rPr lang="en-US" altLang="zh-CN" dirty="0"/>
            </a:br>
            <a:r>
              <a:rPr lang="zh-CN" altLang="en-US" sz="6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打开未来之门</a:t>
            </a:r>
            <a:endParaRPr lang="zh-CN" alt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altLang="zh-CN" dirty="0" err="1"/>
              <a:t>KStudy</a:t>
            </a:r>
            <a:r>
              <a:rPr lang="zh-CN" altLang="en-US" dirty="0"/>
              <a:t>（凯斯塔）</a:t>
            </a:r>
            <a:r>
              <a:rPr lang="en-US" altLang="zh-CN" dirty="0"/>
              <a:t>AI </a:t>
            </a:r>
            <a:r>
              <a:rPr lang="zh-CN" altLang="en-US" dirty="0"/>
              <a:t>前沿科创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Challey PENG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 altLang="zh-CN" dirty="0" err="1"/>
              <a:t>KStudy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869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26194E2-7E86-7286-B3A4-1B2AE81B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382044"/>
            <a:ext cx="10858500" cy="1028700"/>
          </a:xfrm>
        </p:spPr>
        <p:txBody>
          <a:bodyPr/>
          <a:lstStyle/>
          <a:p>
            <a:r>
              <a:rPr lang="en-US" altLang="zh-CN" dirty="0"/>
              <a:t>AI </a:t>
            </a:r>
            <a:r>
              <a:rPr lang="zh-CN" altLang="en-US" dirty="0"/>
              <a:t>编程实践：</a:t>
            </a:r>
            <a:r>
              <a:rPr lang="en-US" altLang="zh-CN" dirty="0"/>
              <a:t>AI+</a:t>
            </a:r>
            <a:r>
              <a:rPr lang="zh-CN" altLang="en-US" dirty="0"/>
              <a:t>脑电波意念与行为控制系统</a:t>
            </a:r>
            <a:br>
              <a:rPr lang="en-US" altLang="zh-CN" dirty="0"/>
            </a:br>
            <a:r>
              <a:rPr lang="en-US" altLang="zh-CN" dirty="0"/>
              <a:t>3</a:t>
            </a:r>
            <a:r>
              <a:rPr lang="zh-CN" altLang="en-US" dirty="0"/>
              <a:t>天封闭式</a:t>
            </a:r>
            <a:r>
              <a:rPr lang="en-US" altLang="zh-CN" dirty="0"/>
              <a:t>Express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0569B75-964C-9B2D-6477-D4C638232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561926"/>
            <a:ext cx="10858500" cy="504190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dirty="0"/>
              <a:t>利用脑电波意念机控制无人机起飞飞行、机器人行动以及脑电波分析等，属于科技最前沿的领域，是目前</a:t>
            </a:r>
            <a:r>
              <a:rPr lang="en-US" altLang="zh-CN" dirty="0"/>
              <a:t>AI</a:t>
            </a:r>
            <a:r>
              <a:rPr lang="zh-CN" altLang="en-US" dirty="0"/>
              <a:t>正在攻克的方向。</a:t>
            </a:r>
            <a:endParaRPr lang="en-US" altLang="zh-CN" dirty="0"/>
          </a:p>
          <a:p>
            <a:r>
              <a:rPr lang="zh-CN" altLang="en-US" dirty="0"/>
              <a:t>项目分组：</a:t>
            </a:r>
            <a:endParaRPr lang="en-US" altLang="zh-CN" dirty="0"/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：</a:t>
            </a:r>
            <a:r>
              <a:rPr lang="en-US" altLang="zh-CN" dirty="0"/>
              <a:t>AI</a:t>
            </a:r>
            <a:r>
              <a:rPr lang="zh-CN" altLang="en-US" dirty="0"/>
              <a:t>编程：编程理论，算法理论，算法编程，项目编程，</a:t>
            </a:r>
            <a:r>
              <a:rPr lang="en-US" altLang="zh-CN" dirty="0"/>
              <a:t>AI</a:t>
            </a:r>
            <a:r>
              <a:rPr lang="zh-CN" altLang="en-US" dirty="0"/>
              <a:t>模型，</a:t>
            </a:r>
            <a:r>
              <a:rPr lang="en-US" altLang="zh-CN" dirty="0"/>
              <a:t>AI</a:t>
            </a:r>
            <a:r>
              <a:rPr lang="zh-CN" altLang="en-US" dirty="0"/>
              <a:t>调用</a:t>
            </a:r>
            <a:endParaRPr lang="en-US" altLang="zh-CN" dirty="0"/>
          </a:p>
          <a:p>
            <a:pPr lvl="1"/>
            <a:r>
              <a:rPr lang="en-US" altLang="zh-CN" dirty="0"/>
              <a:t>B</a:t>
            </a:r>
            <a:r>
              <a:rPr lang="zh-CN" altLang="en-US" dirty="0"/>
              <a:t>：前沿创新硬件：组装脑电波意念机</a:t>
            </a:r>
            <a:r>
              <a:rPr lang="en-US" altLang="zh-CN" dirty="0"/>
              <a:t>+</a:t>
            </a:r>
            <a:r>
              <a:rPr lang="zh-CN" altLang="en-US" dirty="0"/>
              <a:t>机器人</a:t>
            </a:r>
            <a:r>
              <a:rPr lang="en-US" altLang="zh-CN" dirty="0"/>
              <a:t>/</a:t>
            </a:r>
            <a:r>
              <a:rPr lang="zh-CN" altLang="en-US" dirty="0"/>
              <a:t>无人机，用脑电波控制行动</a:t>
            </a:r>
            <a:endParaRPr lang="en-US" altLang="zh-CN" dirty="0"/>
          </a:p>
          <a:p>
            <a:pPr lvl="1"/>
            <a:r>
              <a:rPr lang="en-US" altLang="zh-CN" dirty="0"/>
              <a:t>C</a:t>
            </a:r>
            <a:r>
              <a:rPr lang="zh-CN" altLang="en-US" dirty="0"/>
              <a:t>：脑电波意念识别研究：对最前沿的大脑活动进行识别研究</a:t>
            </a:r>
            <a:endParaRPr lang="en-US" altLang="zh-CN" dirty="0"/>
          </a:p>
          <a:p>
            <a:pPr lvl="1"/>
            <a:r>
              <a:rPr lang="en-US" altLang="zh-CN" dirty="0"/>
              <a:t>X</a:t>
            </a:r>
            <a:r>
              <a:rPr lang="zh-CN" altLang="en-US" dirty="0"/>
              <a:t>：需求与产品定义，培养未来的产品经理</a:t>
            </a:r>
            <a:endParaRPr lang="en-US" altLang="zh-CN" dirty="0"/>
          </a:p>
          <a:p>
            <a:r>
              <a:rPr lang="zh-CN" altLang="en-US" dirty="0"/>
              <a:t>硬件准备：笔记本电脑</a:t>
            </a:r>
            <a:r>
              <a:rPr lang="en-US" altLang="zh-CN" dirty="0"/>
              <a:t>+</a:t>
            </a:r>
            <a:r>
              <a:rPr lang="zh-CN" altLang="en-US" dirty="0"/>
              <a:t>脑电波意念机（</a:t>
            </a:r>
            <a:r>
              <a:rPr lang="en-US" altLang="zh-CN" dirty="0"/>
              <a:t>1299+</a:t>
            </a:r>
            <a:r>
              <a:rPr lang="zh-CN" altLang="en-US" dirty="0"/>
              <a:t>）</a:t>
            </a:r>
            <a:r>
              <a:rPr lang="en-US" altLang="zh-CN" dirty="0"/>
              <a:t>+</a:t>
            </a:r>
            <a:r>
              <a:rPr lang="zh-CN" altLang="en-US" dirty="0"/>
              <a:t>机器人</a:t>
            </a:r>
            <a:r>
              <a:rPr lang="en-US" altLang="zh-CN" dirty="0"/>
              <a:t>/</a:t>
            </a:r>
            <a:r>
              <a:rPr lang="zh-CN" altLang="en-US" dirty="0"/>
              <a:t>无人机（</a:t>
            </a:r>
            <a:r>
              <a:rPr lang="en-US" altLang="zh-CN" dirty="0"/>
              <a:t>500-800</a:t>
            </a:r>
            <a:r>
              <a:rPr lang="zh-CN" altLang="en-US" dirty="0"/>
              <a:t>），需自行购买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课程（</a:t>
            </a:r>
            <a:r>
              <a:rPr lang="en-US" altLang="zh-CN" dirty="0"/>
              <a:t>1v4</a:t>
            </a:r>
            <a:r>
              <a:rPr lang="zh-CN" altLang="en-US" dirty="0"/>
              <a:t>，不超过</a:t>
            </a:r>
            <a:r>
              <a:rPr lang="en-US" altLang="zh-CN" dirty="0"/>
              <a:t>4</a:t>
            </a:r>
            <a:r>
              <a:rPr lang="zh-CN" altLang="en-US" dirty="0"/>
              <a:t>人组），</a:t>
            </a:r>
            <a:r>
              <a:rPr lang="en-US" altLang="zh-CN" dirty="0"/>
              <a:t>3</a:t>
            </a:r>
            <a:r>
              <a:rPr lang="zh-CN" altLang="en-US" dirty="0"/>
              <a:t>天封闭式学习</a:t>
            </a:r>
            <a:endParaRPr lang="en-US" altLang="zh-CN" dirty="0"/>
          </a:p>
          <a:p>
            <a:pPr lvl="1"/>
            <a:r>
              <a:rPr lang="en-US" altLang="zh-CN" dirty="0"/>
              <a:t>AI </a:t>
            </a:r>
            <a:r>
              <a:rPr lang="zh-CN" altLang="en-US" dirty="0"/>
              <a:t>前沿知识，目前全球最先进的</a:t>
            </a:r>
            <a:r>
              <a:rPr lang="en-US" altLang="zh-CN" dirty="0"/>
              <a:t>AI</a:t>
            </a:r>
            <a:r>
              <a:rPr lang="zh-CN" altLang="en-US" dirty="0"/>
              <a:t>模型介绍（</a:t>
            </a:r>
            <a:r>
              <a:rPr lang="en-US" altLang="zh-CN" dirty="0"/>
              <a:t>0.5d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AI </a:t>
            </a:r>
            <a:r>
              <a:rPr lang="zh-CN" altLang="en-US" dirty="0"/>
              <a:t>编程工具的基本应用与脑电波深入学习（</a:t>
            </a:r>
            <a:r>
              <a:rPr lang="en-US" altLang="zh-CN" dirty="0"/>
              <a:t>0.5d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en-US" altLang="zh-CN" dirty="0"/>
              <a:t>AI+</a:t>
            </a:r>
            <a:r>
              <a:rPr lang="zh-CN" altLang="en-US" dirty="0"/>
              <a:t>脑电波项目应用（脑电波控制无人机飞行</a:t>
            </a:r>
            <a:r>
              <a:rPr lang="en-US" altLang="zh-CN" dirty="0"/>
              <a:t>/</a:t>
            </a:r>
            <a:r>
              <a:rPr lang="zh-CN" altLang="en-US" dirty="0"/>
              <a:t>机器人行动</a:t>
            </a:r>
            <a:r>
              <a:rPr lang="en-US" altLang="zh-CN" dirty="0"/>
              <a:t>/</a:t>
            </a:r>
            <a:r>
              <a:rPr lang="zh-CN" altLang="en-US" dirty="0"/>
              <a:t>意念灯光控制、脑电波意念分析）（</a:t>
            </a:r>
            <a:r>
              <a:rPr lang="en-US" altLang="zh-CN" dirty="0"/>
              <a:t>1.5d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利用脑电波提升专注力，助力孩子高效学习。（</a:t>
            </a:r>
            <a:r>
              <a:rPr lang="en-US" altLang="zh-CN" dirty="0"/>
              <a:t>0.5d</a:t>
            </a:r>
            <a:r>
              <a:rPr lang="zh-CN" altLang="en-US" dirty="0"/>
              <a:t>）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课程安排：集中式</a:t>
            </a:r>
            <a:r>
              <a:rPr lang="en-US" altLang="zh-CN" dirty="0"/>
              <a:t>3</a:t>
            </a:r>
            <a:r>
              <a:rPr lang="zh-CN" altLang="en-US" dirty="0"/>
              <a:t>天学习，每天</a:t>
            </a:r>
            <a:r>
              <a:rPr lang="en-US" altLang="zh-CN" dirty="0"/>
              <a:t>8</a:t>
            </a:r>
            <a:r>
              <a:rPr lang="zh-CN" altLang="en-US" dirty="0"/>
              <a:t>小时（</a:t>
            </a:r>
            <a:r>
              <a:rPr lang="en-US" altLang="zh-CN" dirty="0"/>
              <a:t>8:00-18:00</a:t>
            </a:r>
            <a:r>
              <a:rPr lang="zh-CN" altLang="en-US" dirty="0"/>
              <a:t>，中午休息</a:t>
            </a:r>
            <a:r>
              <a:rPr lang="en-US" altLang="zh-CN" dirty="0"/>
              <a:t>2</a:t>
            </a:r>
            <a:r>
              <a:rPr lang="zh-CN" altLang="en-US" dirty="0"/>
              <a:t>小时）。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课程效果：掌握</a:t>
            </a:r>
            <a:r>
              <a:rPr lang="en-US" altLang="zh-CN" dirty="0"/>
              <a:t>AI</a:t>
            </a:r>
            <a:r>
              <a:rPr lang="zh-CN" altLang="en-US" dirty="0"/>
              <a:t>编程，学会利用</a:t>
            </a:r>
            <a:r>
              <a:rPr lang="en-US" altLang="zh-CN" dirty="0"/>
              <a:t>AI</a:t>
            </a:r>
            <a:r>
              <a:rPr lang="zh-CN" altLang="en-US" dirty="0"/>
              <a:t>编写系统，利用自己编写的系统</a:t>
            </a:r>
            <a:r>
              <a:rPr lang="en-US" altLang="zh-CN" dirty="0"/>
              <a:t>+</a:t>
            </a:r>
            <a:r>
              <a:rPr lang="zh-CN" altLang="en-US" dirty="0"/>
              <a:t>脑电波提升专注力。后续不断深化学习，有机会利用自己的系统作品申报项目。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课程总价：</a:t>
            </a:r>
            <a:r>
              <a:rPr lang="en-US" altLang="zh-CN" dirty="0"/>
              <a:t>6800</a:t>
            </a:r>
            <a:r>
              <a:rPr lang="zh-CN" altLang="en-US" dirty="0"/>
              <a:t>元，内部优惠组团价：</a:t>
            </a:r>
            <a:r>
              <a:rPr lang="en-US" altLang="zh-CN" dirty="0"/>
              <a:t>4980</a:t>
            </a:r>
            <a:r>
              <a:rPr lang="zh-CN" altLang="en-US" dirty="0"/>
              <a:t>元，</a:t>
            </a:r>
            <a:r>
              <a:rPr lang="en-US" altLang="zh-CN" dirty="0"/>
              <a:t>3-4</a:t>
            </a:r>
            <a:r>
              <a:rPr lang="zh-CN" altLang="en-US" dirty="0"/>
              <a:t>人开课。</a:t>
            </a:r>
          </a:p>
        </p:txBody>
      </p:sp>
    </p:spTree>
    <p:extLst>
      <p:ext uri="{BB962C8B-B14F-4D97-AF65-F5344CB8AC3E}">
        <p14:creationId xmlns:p14="http://schemas.microsoft.com/office/powerpoint/2010/main" val="266223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9D630EF-80A9-63B8-3052-D7C2E1136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报名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CD00F3-0DC2-AA85-731E-41064523055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联系老师（微信：</a:t>
            </a:r>
            <a:r>
              <a:rPr lang="en-US" altLang="zh-CN" dirty="0"/>
              <a:t>Challey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预约时间（选择上课时间）</a:t>
            </a:r>
            <a:endParaRPr lang="en-US" altLang="zh-CN" dirty="0"/>
          </a:p>
          <a:p>
            <a:r>
              <a:rPr lang="zh-CN" altLang="en-US" dirty="0"/>
              <a:t>准备电脑（准备笔记本电脑）</a:t>
            </a:r>
          </a:p>
          <a:p>
            <a:r>
              <a:rPr lang="zh-CN" altLang="en-US" dirty="0"/>
              <a:t>准备硬件（脑电波意念机</a:t>
            </a:r>
            <a:r>
              <a:rPr lang="en-US" altLang="zh-CN" dirty="0"/>
              <a:t>+</a:t>
            </a:r>
            <a:r>
              <a:rPr lang="zh-CN" altLang="en-US" dirty="0"/>
              <a:t>机器人</a:t>
            </a:r>
            <a:r>
              <a:rPr lang="en-US" altLang="zh-CN" dirty="0"/>
              <a:t>/</a:t>
            </a:r>
            <a:r>
              <a:rPr lang="zh-CN" altLang="en-US" dirty="0"/>
              <a:t>无人机）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9D9B892-3050-7082-7625-698874F85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111" y="1618225"/>
            <a:ext cx="1577659" cy="159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2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6585" y="1431913"/>
            <a:ext cx="9493429" cy="4672427"/>
            <a:chOff x="1316585" y="1431913"/>
            <a:chExt cx="9493429" cy="467242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E12BEF3-3E6F-4130-8FD1-62EF8249BD64}"/>
                </a:ext>
              </a:extLst>
            </p:cNvPr>
            <p:cNvSpPr/>
            <p:nvPr/>
          </p:nvSpPr>
          <p:spPr>
            <a:xfrm>
              <a:off x="1631048" y="2404337"/>
              <a:ext cx="2328725" cy="2328725"/>
            </a:xfrm>
            <a:prstGeom prst="ellipse">
              <a:avLst/>
            </a:prstGeom>
            <a:blipFill rotWithShape="0">
              <a:blip r:embed="rId3"/>
              <a:srcRect/>
              <a:stretch>
                <a:fillRect l="-69699" r="-6969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6DE8F60-719E-4E20-BB5A-82AC9E8F0887}"/>
                </a:ext>
              </a:extLst>
            </p:cNvPr>
            <p:cNvSpPr txBox="1"/>
            <p:nvPr/>
          </p:nvSpPr>
          <p:spPr>
            <a:xfrm>
              <a:off x="1316585" y="5144718"/>
              <a:ext cx="3232660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不同于流水线编程教育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zh-CN" altLang="en-US" sz="1200" b="1" dirty="0"/>
                <a:t>老师拥有大型项目实战经验，传授实战化编程</a:t>
              </a:r>
              <a:endParaRPr lang="en-US" altLang="zh-CN" sz="1200" b="1" dirty="0"/>
            </a:p>
            <a:p>
              <a:pPr>
                <a:lnSpc>
                  <a:spcPct val="120000"/>
                </a:lnSpc>
              </a:pPr>
              <a:r>
                <a:rPr lang="zh-CN" altLang="en-US" sz="1200" dirty="0"/>
                <a:t>每一位同学都可参与实战化项目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6FD93D-609A-40B9-AF99-DCF24BBA24E5}"/>
                </a:ext>
              </a:extLst>
            </p:cNvPr>
            <p:cNvSpPr txBox="1"/>
            <p:nvPr/>
          </p:nvSpPr>
          <p:spPr>
            <a:xfrm>
              <a:off x="1745642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真正的实战编程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FB706D3A-927C-4D0F-B1CA-46847F0AB804}"/>
                </a:ext>
              </a:extLst>
            </p:cNvPr>
            <p:cNvSpPr/>
            <p:nvPr/>
          </p:nvSpPr>
          <p:spPr>
            <a:xfrm>
              <a:off x="1947959" y="4317622"/>
              <a:ext cx="304462" cy="304460"/>
            </a:xfrm>
            <a:prstGeom prst="ellipse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F4735713-DEA3-4A17-B925-BB5396DA3752}"/>
                </a:ext>
              </a:extLst>
            </p:cNvPr>
            <p:cNvSpPr/>
            <p:nvPr/>
          </p:nvSpPr>
          <p:spPr>
            <a:xfrm>
              <a:off x="4817888" y="2404337"/>
              <a:ext cx="2328725" cy="2328725"/>
            </a:xfrm>
            <a:prstGeom prst="ellipse">
              <a:avLst/>
            </a:prstGeom>
            <a:blipFill rotWithShape="0">
              <a:blip r:embed="rId4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465252C-7008-4F20-B859-CAEC7353F004}"/>
                </a:ext>
              </a:extLst>
            </p:cNvPr>
            <p:cNvSpPr txBox="1"/>
            <p:nvPr/>
          </p:nvSpPr>
          <p:spPr>
            <a:xfrm>
              <a:off x="4549246" y="5144718"/>
              <a:ext cx="2980603" cy="95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拥有实际助力升学教育经验</a:t>
              </a:r>
              <a:endParaRPr lang="en-US" altLang="zh-CN" sz="1200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200" b="1" dirty="0"/>
                <a:t>小升初、初升高、高升本</a:t>
              </a:r>
              <a:r>
                <a:rPr lang="en-US" altLang="zh-CN" sz="1200" b="1" dirty="0"/>
                <a:t>+</a:t>
              </a:r>
              <a:r>
                <a:rPr lang="zh-CN" altLang="en-US" sz="1200" b="1" dirty="0"/>
                <a:t>竞赛</a:t>
              </a:r>
              <a:endParaRPr lang="en-US" altLang="zh-CN" sz="1200" b="1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200" b="1" dirty="0"/>
                <a:t>出国留学</a:t>
              </a:r>
              <a:r>
                <a:rPr lang="en-US" altLang="zh-CN" sz="1200" b="1" dirty="0"/>
                <a:t>AI+</a:t>
              </a:r>
              <a:r>
                <a:rPr lang="zh-CN" altLang="en-US" sz="1200" b="1" dirty="0"/>
                <a:t>项目开发</a:t>
              </a:r>
              <a:endParaRPr lang="en-US" altLang="zh-CN" sz="1200" b="1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帮助同学们打开新的赛道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C98B884-D3B0-49DC-B4E2-E0DF37426581}"/>
                </a:ext>
              </a:extLst>
            </p:cNvPr>
            <p:cNvSpPr txBox="1"/>
            <p:nvPr/>
          </p:nvSpPr>
          <p:spPr>
            <a:xfrm>
              <a:off x="4978303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1600" dirty="0">
                  <a:solidFill>
                    <a:schemeClr val="tx1"/>
                  </a:solidFill>
                </a:rPr>
                <a:t>4+2</a:t>
              </a:r>
              <a:r>
                <a:rPr lang="zh-CN" altLang="en-US" sz="1600" dirty="0">
                  <a:solidFill>
                    <a:schemeClr val="tx1"/>
                  </a:solidFill>
                </a:rPr>
                <a:t>理想的升学通道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520F917-6CF3-40EA-B62D-D7D3B4555A28}"/>
                </a:ext>
              </a:extLst>
            </p:cNvPr>
            <p:cNvSpPr/>
            <p:nvPr/>
          </p:nvSpPr>
          <p:spPr>
            <a:xfrm>
              <a:off x="5134799" y="4317622"/>
              <a:ext cx="304462" cy="304460"/>
            </a:xfrm>
            <a:prstGeom prst="ellipse">
              <a:avLst/>
            </a:prstGeom>
            <a:solidFill>
              <a:schemeClr val="accent5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5A5C8343-2B98-4260-82AE-89A94AC4F3FE}"/>
                </a:ext>
              </a:extLst>
            </p:cNvPr>
            <p:cNvSpPr/>
            <p:nvPr/>
          </p:nvSpPr>
          <p:spPr>
            <a:xfrm>
              <a:off x="8004728" y="2404337"/>
              <a:ext cx="2328725" cy="2328725"/>
            </a:xfrm>
            <a:prstGeom prst="ellipse">
              <a:avLst/>
            </a:prstGeom>
            <a:blipFill rotWithShape="0">
              <a:blip r:embed="rId5"/>
              <a:srcRect/>
              <a:stretch>
                <a:fillRect l="-38690" r="-3869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D3A6CAE-E8C5-415B-AF5F-58B0AF8F644B}"/>
                </a:ext>
              </a:extLst>
            </p:cNvPr>
            <p:cNvSpPr txBox="1"/>
            <p:nvPr/>
          </p:nvSpPr>
          <p:spPr>
            <a:xfrm>
              <a:off x="7829411" y="5144718"/>
              <a:ext cx="2980603" cy="515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0000"/>
                  </a:solidFill>
                </a:rPr>
                <a:t>可永久参与学习！</a:t>
              </a:r>
              <a:endParaRPr lang="en-US" altLang="zh-CN" sz="1200" dirty="0">
                <a:solidFill>
                  <a:srgbClr val="FF0000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0000"/>
                  </a:solidFill>
                </a:rPr>
                <a:t>可永久参与</a:t>
              </a:r>
              <a:r>
                <a:rPr lang="en-US" altLang="zh-CN" sz="1200" dirty="0">
                  <a:solidFill>
                    <a:srgbClr val="FF0000"/>
                  </a:solidFill>
                </a:rPr>
                <a:t>AI</a:t>
              </a:r>
              <a:r>
                <a:rPr lang="zh-CN" altLang="en-US" sz="1200" dirty="0">
                  <a:solidFill>
                    <a:srgbClr val="FF0000"/>
                  </a:solidFill>
                </a:rPr>
                <a:t>研究与项目开发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5FEA101-F529-4F81-93B4-39816E15AF81}"/>
                </a:ext>
              </a:extLst>
            </p:cNvPr>
            <p:cNvSpPr txBox="1"/>
            <p:nvPr/>
          </p:nvSpPr>
          <p:spPr>
            <a:xfrm>
              <a:off x="8210965" y="4836941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18A4644A-8EE8-4B08-AC90-806DD09DEAB9}"/>
                </a:ext>
              </a:extLst>
            </p:cNvPr>
            <p:cNvSpPr/>
            <p:nvPr/>
          </p:nvSpPr>
          <p:spPr>
            <a:xfrm>
              <a:off x="8321639" y="4317622"/>
              <a:ext cx="304462" cy="304460"/>
            </a:xfrm>
            <a:prstGeom prst="ellipse">
              <a:avLst/>
            </a:prstGeom>
            <a:solidFill>
              <a:schemeClr val="accent4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D9FFC4C-97CF-42EF-BDD9-741955FA2167}"/>
                </a:ext>
              </a:extLst>
            </p:cNvPr>
            <p:cNvSpPr txBox="1"/>
            <p:nvPr/>
          </p:nvSpPr>
          <p:spPr>
            <a:xfrm>
              <a:off x="2728586" y="1431913"/>
              <a:ext cx="67348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凯斯塔三大承诺，无忧学编程，掌握</a:t>
              </a:r>
              <a:r>
                <a:rPr kumimoji="0" lang="en-US" altLang="zh-CN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AI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前沿科技</a:t>
              </a:r>
            </a:p>
          </p:txBody>
        </p:sp>
      </p:grpSp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altLang="zh-CN" dirty="0" err="1"/>
              <a:t>KStudy</a:t>
            </a:r>
            <a:r>
              <a:rPr lang="zh-CN" altLang="en-US" dirty="0"/>
              <a:t>（凯斯塔）科创学院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269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íṡliḍe"/>
          <p:cNvGrpSpPr/>
          <p:nvPr/>
        </p:nvGrpSpPr>
        <p:grpSpPr>
          <a:xfrm>
            <a:off x="660400" y="1229096"/>
            <a:ext cx="11531600" cy="5080692"/>
            <a:chOff x="660400" y="1229096"/>
            <a:chExt cx="11531600" cy="5080692"/>
          </a:xfrm>
        </p:grpSpPr>
        <p:sp>
          <p:nvSpPr>
            <p:cNvPr id="22" name="í$ļîḋè"/>
            <p:cNvSpPr/>
            <p:nvPr/>
          </p:nvSpPr>
          <p:spPr>
            <a:xfrm>
              <a:off x="6139544" y="2430962"/>
              <a:ext cx="6052456" cy="661488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en-GB" sz="2000" b="1">
                <a:solidFill>
                  <a:schemeClr val="bg1"/>
                </a:solidFill>
              </a:endParaRPr>
            </a:p>
          </p:txBody>
        </p:sp>
        <p:cxnSp>
          <p:nvCxnSpPr>
            <p:cNvPr id="2" name="îṣlïḍé"/>
            <p:cNvCxnSpPr>
              <a:cxnSpLocks/>
            </p:cNvCxnSpPr>
            <p:nvPr/>
          </p:nvCxnSpPr>
          <p:spPr>
            <a:xfrm>
              <a:off x="6139544" y="1544479"/>
              <a:ext cx="0" cy="749189"/>
            </a:xfrm>
            <a:prstGeom prst="line">
              <a:avLst/>
            </a:prstGeom>
            <a:noFill/>
            <a:ln w="25400" cap="flat">
              <a:solidFill>
                <a:schemeClr val="accent3"/>
              </a:solidFill>
              <a:prstDash val="solid"/>
              <a:bevel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" name="iṩ1îḋê"/>
            <p:cNvSpPr txBox="1"/>
            <p:nvPr/>
          </p:nvSpPr>
          <p:spPr>
            <a:xfrm>
              <a:off x="6262913" y="1407913"/>
              <a:ext cx="560977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/>
                <a:t>曾是第二大无人机厂商创始人</a:t>
              </a:r>
            </a:p>
          </p:txBody>
        </p:sp>
        <p:sp>
          <p:nvSpPr>
            <p:cNvPr id="4" name="ïṡľïdé"/>
            <p:cNvSpPr txBox="1"/>
            <p:nvPr/>
          </p:nvSpPr>
          <p:spPr>
            <a:xfrm>
              <a:off x="6262914" y="1777245"/>
              <a:ext cx="5609773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/>
                <a:t>2014-2016 </a:t>
              </a:r>
              <a:r>
                <a:rPr lang="zh-CN" altLang="en-US" sz="1200" dirty="0"/>
                <a:t>把大谷无人机打造成第二大无人机厂商，被国内外多家大型媒体报道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zh-CN" altLang="en-US" sz="1200" dirty="0"/>
                <a:t>可百度：大谷无人机彭茂根</a:t>
              </a:r>
            </a:p>
          </p:txBody>
        </p:sp>
        <p:sp>
          <p:nvSpPr>
            <p:cNvPr id="6" name="işḷîḋe"/>
            <p:cNvSpPr txBox="1"/>
            <p:nvPr/>
          </p:nvSpPr>
          <p:spPr>
            <a:xfrm>
              <a:off x="6262913" y="2430962"/>
              <a:ext cx="560977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rgbClr val="FFFFFF"/>
                  </a:solidFill>
                </a:rPr>
                <a:t>任职多所学校科创、编程、</a:t>
              </a:r>
              <a:r>
                <a:rPr lang="en-US" altLang="zh-CN" sz="1600" b="1" dirty="0">
                  <a:solidFill>
                    <a:srgbClr val="FFFFFF"/>
                  </a:solidFill>
                </a:rPr>
                <a:t>AI</a:t>
              </a:r>
              <a:r>
                <a:rPr lang="zh-CN" altLang="en-US" sz="1600" b="1" dirty="0">
                  <a:solidFill>
                    <a:srgbClr val="FFFFFF"/>
                  </a:solidFill>
                </a:rPr>
                <a:t>老师（外聘）</a:t>
              </a:r>
            </a:p>
          </p:txBody>
        </p:sp>
        <p:sp>
          <p:nvSpPr>
            <p:cNvPr id="7" name="îṡliḋè"/>
            <p:cNvSpPr txBox="1"/>
            <p:nvPr/>
          </p:nvSpPr>
          <p:spPr>
            <a:xfrm>
              <a:off x="6262914" y="2800294"/>
              <a:ext cx="560977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FF"/>
                  </a:solidFill>
                </a:rPr>
                <a:t>有经验、有耐心、有爱心是教好每一位同学的必要前提</a:t>
              </a:r>
            </a:p>
          </p:txBody>
        </p:sp>
        <p:cxnSp>
          <p:nvCxnSpPr>
            <p:cNvPr id="8" name="íşḷîdè"/>
            <p:cNvCxnSpPr>
              <a:cxnSpLocks/>
            </p:cNvCxnSpPr>
            <p:nvPr/>
          </p:nvCxnSpPr>
          <p:spPr>
            <a:xfrm>
              <a:off x="6139544" y="3424330"/>
              <a:ext cx="0" cy="973028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bevel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iṥḻídè"/>
            <p:cNvSpPr txBox="1"/>
            <p:nvPr/>
          </p:nvSpPr>
          <p:spPr>
            <a:xfrm>
              <a:off x="6262913" y="3317450"/>
              <a:ext cx="560977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/>
                <a:t>有多年大型项目实践经验</a:t>
              </a:r>
            </a:p>
          </p:txBody>
        </p:sp>
        <p:sp>
          <p:nvSpPr>
            <p:cNvPr id="10" name="îṩļîde"/>
            <p:cNvSpPr txBox="1"/>
            <p:nvPr/>
          </p:nvSpPr>
          <p:spPr>
            <a:xfrm>
              <a:off x="6262914" y="3686782"/>
              <a:ext cx="5609773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/>
                <a:t>2002</a:t>
              </a:r>
              <a:r>
                <a:rPr lang="zh-CN" altLang="en-US" sz="1200" dirty="0"/>
                <a:t>年全国无线电监测系统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en-US" altLang="zh-CN" sz="1200" dirty="0"/>
                <a:t>2014</a:t>
              </a:r>
              <a:r>
                <a:rPr lang="zh-CN" altLang="en-US" sz="1200" dirty="0"/>
                <a:t>年大谷无人机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en-US" altLang="zh-CN" sz="1200" b="1" dirty="0"/>
                <a:t>2024</a:t>
              </a:r>
              <a:r>
                <a:rPr lang="zh-CN" altLang="en-US" sz="1200" b="1" dirty="0"/>
                <a:t>年</a:t>
              </a:r>
              <a:r>
                <a:rPr lang="en-US" altLang="zh-CN" sz="1200" b="1" dirty="0"/>
                <a:t>-</a:t>
              </a:r>
              <a:r>
                <a:rPr lang="zh-CN" altLang="en-US" sz="1200" b="1" dirty="0"/>
                <a:t>至今，全球越野跑</a:t>
              </a:r>
              <a:r>
                <a:rPr lang="en-US" altLang="zh-CN" sz="1200" b="1" dirty="0"/>
                <a:t>&amp;</a:t>
              </a:r>
              <a:r>
                <a:rPr lang="zh-CN" altLang="en-US" sz="1200" b="1" dirty="0"/>
                <a:t>马拉松</a:t>
              </a:r>
              <a:r>
                <a:rPr lang="en-US" altLang="zh-CN" sz="1200" b="1" dirty="0"/>
                <a:t>AI</a:t>
              </a:r>
              <a:r>
                <a:rPr lang="zh-CN" altLang="en-US" sz="1200" b="1" dirty="0"/>
                <a:t>运动平台</a:t>
              </a:r>
            </a:p>
          </p:txBody>
        </p:sp>
        <p:cxnSp>
          <p:nvCxnSpPr>
            <p:cNvPr id="11" name="ïṧlíḑê"/>
            <p:cNvCxnSpPr/>
            <p:nvPr/>
          </p:nvCxnSpPr>
          <p:spPr>
            <a:xfrm>
              <a:off x="6139544" y="4667281"/>
              <a:ext cx="0" cy="618671"/>
            </a:xfrm>
            <a:prstGeom prst="line">
              <a:avLst/>
            </a:prstGeom>
            <a:noFill/>
            <a:ln w="25400" cap="flat">
              <a:solidFill>
                <a:schemeClr val="accent5"/>
              </a:solidFill>
              <a:prstDash val="solid"/>
              <a:bevel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îs1îḓè"/>
            <p:cNvSpPr txBox="1"/>
            <p:nvPr/>
          </p:nvSpPr>
          <p:spPr>
            <a:xfrm>
              <a:off x="6262909" y="4547907"/>
              <a:ext cx="560977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/>
                <a:t>参与全球开源系统 </a:t>
              </a:r>
              <a:r>
                <a:rPr lang="en-US" altLang="zh-CN" sz="1600" b="1" dirty="0"/>
                <a:t>Drupal 20</a:t>
              </a:r>
              <a:r>
                <a:rPr lang="zh-CN" altLang="en-US" sz="1600" b="1" dirty="0"/>
                <a:t>余年（现已成为</a:t>
              </a:r>
              <a:r>
                <a:rPr lang="en-US" altLang="zh-CN" sz="1600" b="1" dirty="0"/>
                <a:t>AI</a:t>
              </a:r>
              <a:r>
                <a:rPr lang="zh-CN" altLang="en-US" sz="1600" b="1" dirty="0"/>
                <a:t>平台）</a:t>
              </a:r>
            </a:p>
          </p:txBody>
        </p:sp>
        <p:sp>
          <p:nvSpPr>
            <p:cNvPr id="13" name="ïś1ïḋè"/>
            <p:cNvSpPr txBox="1"/>
            <p:nvPr/>
          </p:nvSpPr>
          <p:spPr>
            <a:xfrm>
              <a:off x="6262909" y="5004517"/>
              <a:ext cx="560977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可为每一位同学建立自己的网站</a:t>
              </a:r>
              <a:r>
                <a:rPr lang="en-US" altLang="zh-CN" sz="1200" dirty="0"/>
                <a:t>&amp;</a:t>
              </a:r>
              <a:r>
                <a:rPr lang="zh-CN" altLang="en-US" sz="1200" dirty="0"/>
                <a:t>应用平台，并在平台上进行编程实践</a:t>
              </a:r>
            </a:p>
          </p:txBody>
        </p:sp>
        <p:cxnSp>
          <p:nvCxnSpPr>
            <p:cNvPr id="14" name="iṧlïdê"/>
            <p:cNvCxnSpPr>
              <a:cxnSpLocks/>
            </p:cNvCxnSpPr>
            <p:nvPr/>
          </p:nvCxnSpPr>
          <p:spPr>
            <a:xfrm>
              <a:off x="6139544" y="5690127"/>
              <a:ext cx="0" cy="618671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bevel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ïṧḷïḑê"/>
            <p:cNvSpPr txBox="1">
              <a:spLocks/>
            </p:cNvSpPr>
            <p:nvPr/>
          </p:nvSpPr>
          <p:spPr>
            <a:xfrm>
              <a:off x="6262911" y="5624810"/>
              <a:ext cx="560977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/>
                <a:t>两个孩子的父亲</a:t>
              </a:r>
            </a:p>
          </p:txBody>
        </p:sp>
        <p:sp>
          <p:nvSpPr>
            <p:cNvPr id="16" name="ïş1íďè"/>
            <p:cNvSpPr txBox="1">
              <a:spLocks/>
            </p:cNvSpPr>
            <p:nvPr/>
          </p:nvSpPr>
          <p:spPr>
            <a:xfrm>
              <a:off x="6262910" y="6014964"/>
              <a:ext cx="560977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同时教自己的孩子，对每一位同学都严格相待，视若己出</a:t>
              </a:r>
            </a:p>
          </p:txBody>
        </p:sp>
        <p:sp>
          <p:nvSpPr>
            <p:cNvPr id="27" name="íŝ1ïḋe">
              <a:extLst>
                <a:ext uri="{FF2B5EF4-FFF2-40B4-BE49-F238E27FC236}">
                  <a16:creationId xmlns:a16="http://schemas.microsoft.com/office/drawing/2014/main" id="{B25BCCD1-7648-4B51-B56B-B49600986DEA}"/>
                </a:ext>
              </a:extLst>
            </p:cNvPr>
            <p:cNvSpPr txBox="1"/>
            <p:nvPr/>
          </p:nvSpPr>
          <p:spPr>
            <a:xfrm>
              <a:off x="660400" y="1229096"/>
              <a:ext cx="4000501" cy="120186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2400" b="1" dirty="0">
                  <a:solidFill>
                    <a:schemeClr val="tx1"/>
                  </a:solidFill>
                </a:rPr>
                <a:t>Challey PENG</a:t>
              </a:r>
            </a:p>
            <a:p>
              <a:pPr>
                <a:lnSpc>
                  <a:spcPct val="100000"/>
                </a:lnSpc>
              </a:pPr>
              <a:r>
                <a:rPr lang="zh-CN" altLang="en-US" sz="2400" b="1" dirty="0"/>
                <a:t>彭茂根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创始人介绍</a:t>
            </a:r>
            <a:endParaRPr lang="en-US" dirty="0"/>
          </a:p>
        </p:txBody>
      </p:sp>
      <p:pic>
        <p:nvPicPr>
          <p:cNvPr id="18" name="图片 17" descr="图形用户界面, 文本, 应用程序&#10;&#10;描述已自动生成">
            <a:hlinkClick r:id="rId3"/>
            <a:extLst>
              <a:ext uri="{FF2B5EF4-FFF2-40B4-BE49-F238E27FC236}">
                <a16:creationId xmlns:a16="http://schemas.microsoft.com/office/drawing/2014/main" id="{54B0EF1B-BACE-95AC-C249-25D9C1FB6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2428577"/>
            <a:ext cx="3840347" cy="38828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43389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PLUS.IMAGE" val="New_Batches_0104_Outline/20240104/images_object_7001_8000/3a96d153-16a2-4c5a-b88f-d6bbf22c9bc3-3.source.default.zh-Hans.jpg"/>
  <p:tag name="OFFICEPLUS.THEME" val="New_Batches_0104_Outline/20240104/images_object_7001_8000/3a96d153-16a2-4c5a-b88f-d6bbf22c9bc3-3.source.default.zh-Hans-6.pptx"/>
  <p:tag name="OFFICEPLUS.OUTLINE" val="892465"/>
  <p:tag name="OFFICEPLUS.OUTLINEEXTERNAL" val="d087cec8-8acb-d056-856b-d7ebfd2abff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PLUS.TAG" val="03a12446-4040-4dad-8d54-bb681f10892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PLUS.TEMPLATE" val="0bf86be1-92b9-40f9-822e-d664ebc51d19.pptx"/>
  <p:tag name="OFFICEPLUS.TAG" val="9e4641ec-8dc6-4050-900b-dadf5fdb9e4c"/>
  <p:tag name="OFFICEPLUS.OUTLINECONTENT" val="2478066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FFICEPLUS.TEMPLATE" val="36b2ffea-632e-4918-a2f2-dde3d9a84009.pptx"/>
  <p:tag name="OFFICEPLUS.TAG" val="9e4641ec-8dc6-4050-900b-dadf5fdb9e4c"/>
  <p:tag name="OFFICEPLUS.OUTLINECONTENT" val="24780650"/>
</p:tagLst>
</file>

<file path=ppt/theme/theme1.xml><?xml version="1.0" encoding="utf-8"?>
<a:theme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46A4"/>
      </a:accent1>
      <a:accent2>
        <a:srgbClr val="0E8CFF"/>
      </a:accent2>
      <a:accent3>
        <a:srgbClr val="002C74"/>
      </a:accent3>
      <a:accent4>
        <a:srgbClr val="A23600"/>
      </a:accent4>
      <a:accent5>
        <a:srgbClr val="FF7107"/>
      </a:accent5>
      <a:accent6>
        <a:srgbClr val="006AE0"/>
      </a:accent6>
      <a:hlink>
        <a:srgbClr val="4472C4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PLUS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608</Words>
  <Application>Microsoft Office PowerPoint</Application>
  <PresentationFormat>宽屏</PresentationFormat>
  <Paragraphs>56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等线</vt:lpstr>
      <vt:lpstr>Arial</vt:lpstr>
      <vt:lpstr>Designed by OfficePLUS</vt:lpstr>
      <vt:lpstr>学会AI， 打开未来之门</vt:lpstr>
      <vt:lpstr>AI 编程实践：AI+脑电波意念与行为控制系统 3天封闭式Express</vt:lpstr>
      <vt:lpstr>报名</vt:lpstr>
      <vt:lpstr>KStudy（凯斯塔）科创学院</vt:lpstr>
      <vt:lpstr>创始人介绍</vt:lpstr>
    </vt:vector>
  </TitlesOfParts>
  <Company>OfficePLUS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Challey Peng</cp:lastModifiedBy>
  <cp:revision>3</cp:revision>
  <dcterms:created xsi:type="dcterms:W3CDTF">2023-07-20T03:04:31Z</dcterms:created>
  <dcterms:modified xsi:type="dcterms:W3CDTF">2026-06-23T08:36:05Z</dcterms:modified>
</cp:coreProperties>
</file>